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9" r:id="rId3"/>
    <p:sldId id="258" r:id="rId4"/>
    <p:sldId id="257" r:id="rId5"/>
    <p:sldId id="265" r:id="rId6"/>
    <p:sldId id="273" r:id="rId7"/>
    <p:sldId id="259" r:id="rId8"/>
    <p:sldId id="285" r:id="rId9"/>
    <p:sldId id="280" r:id="rId10"/>
    <p:sldId id="286" r:id="rId11"/>
    <p:sldId id="287" r:id="rId12"/>
    <p:sldId id="288" r:id="rId13"/>
    <p:sldId id="308" r:id="rId14"/>
    <p:sldId id="291" r:id="rId15"/>
    <p:sldId id="306" r:id="rId16"/>
    <p:sldId id="307" r:id="rId17"/>
    <p:sldId id="309" r:id="rId18"/>
    <p:sldId id="266" r:id="rId19"/>
    <p:sldId id="282" r:id="rId20"/>
    <p:sldId id="271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4" autoAdjust="0"/>
  </p:normalViewPr>
  <p:slideViewPr>
    <p:cSldViewPr>
      <p:cViewPr varScale="1">
        <p:scale>
          <a:sx n="109" d="100"/>
          <a:sy n="109" d="100"/>
        </p:scale>
        <p:origin x="15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="0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6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9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Supervisé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4" y="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6187264"/>
            <a:ext cx="197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M2 Neurosciences</a:t>
            </a:r>
          </a:p>
          <a:p>
            <a:r>
              <a:rPr lang="fr-FR" dirty="0"/>
              <a:t>Année 2017/2018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3828" y="1052736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BCPP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Spécialité Neurosciences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Localisation de </a:t>
            </a:r>
            <a:r>
              <a:rPr lang="fr-FR" dirty="0" err="1"/>
              <a:t>MuSK</a:t>
            </a:r>
            <a:r>
              <a:rPr lang="fr-FR" dirty="0"/>
              <a:t> dans le cerveau.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F164E9-54E7-422E-B29F-3B44AE77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96" y="2204864"/>
            <a:ext cx="4571998" cy="286434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ED406A-6FF9-4525-AB98-7E0E0A84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4" y="2204864"/>
            <a:ext cx="4572000" cy="28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Localisation de </a:t>
            </a:r>
            <a:r>
              <a:rPr lang="fr-FR" dirty="0" err="1"/>
              <a:t>MuSK</a:t>
            </a:r>
            <a:r>
              <a:rPr lang="fr-FR" dirty="0"/>
              <a:t> dans le cerveau.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57132B0-959C-4B55-81CD-3EB39FD6A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05064"/>
            <a:ext cx="2442538" cy="24425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D8930E-E7A6-409B-B7EE-5122E8027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71" y="1174440"/>
            <a:ext cx="2442538" cy="24425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DB69A2-F1F9-4AF5-B263-56FA31C45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2" y="1173886"/>
            <a:ext cx="2442538" cy="244253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7A4230C-2550-426A-A956-13036563F6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440"/>
            <a:ext cx="2442538" cy="24425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559E8D-BABF-426C-89B6-18E21208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2442538" cy="24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04C6-0D30-487D-BCAA-F4A88DA2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colocalise</a:t>
            </a:r>
            <a:r>
              <a:rPr lang="fr-FR" dirty="0"/>
              <a:t> avec GFAP.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AB51C7-EDEB-4B41-9F97-383A20AC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37362"/>
            <a:ext cx="3632726" cy="27172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7449ED-E235-4F83-929D-4AA27CB8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6" y="1637361"/>
            <a:ext cx="3632726" cy="27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93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colocalise</a:t>
            </a:r>
            <a:r>
              <a:rPr lang="fr-FR" dirty="0"/>
              <a:t> avec GFAP et MAP2.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FFA0BE-E60F-4517-BA28-F324E6F7C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5" y="3756973"/>
            <a:ext cx="2836358" cy="28363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660F7-E266-445D-8A56-78B375B75E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3" y="692696"/>
            <a:ext cx="2836358" cy="2836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DC918D-EBAF-4502-A024-EF60AF311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5" y="692696"/>
            <a:ext cx="2836358" cy="28363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3F3A87-A4D2-4CB5-B19B-26E171E30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3" y="3736648"/>
            <a:ext cx="2836358" cy="28363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1F8E69-EB26-4060-AB61-E8A97A89BE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" y="3736648"/>
            <a:ext cx="2836358" cy="28363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D5F6ED3-EED6-4A15-A989-F0B9BE13D0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" y="692696"/>
            <a:ext cx="2836358" cy="28363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9F08D7D-0960-4664-9205-C6370B9660AA}"/>
              </a:ext>
            </a:extLst>
          </p:cNvPr>
          <p:cNvSpPr txBox="1"/>
          <p:nvPr/>
        </p:nvSpPr>
        <p:spPr>
          <a:xfrm>
            <a:off x="7740352" y="3495989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BF0684-ED98-4B91-B63C-63FF7799B27B}"/>
              </a:ext>
            </a:extLst>
          </p:cNvPr>
          <p:cNvSpPr txBox="1"/>
          <p:nvPr/>
        </p:nvSpPr>
        <p:spPr>
          <a:xfrm>
            <a:off x="7740352" y="6545503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</p:spTree>
    <p:extLst>
      <p:ext uri="{BB962C8B-B14F-4D97-AF65-F5344CB8AC3E}">
        <p14:creationId xmlns:p14="http://schemas.microsoft.com/office/powerpoint/2010/main" val="146746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8591C-6E7C-48EC-83F6-33DCE6C1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902"/>
            <a:ext cx="8229600" cy="436910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Embryons </a:t>
            </a:r>
            <a:r>
              <a:rPr lang="fr-FR" sz="3200" dirty="0" err="1"/>
              <a:t>MuSK</a:t>
            </a:r>
            <a:r>
              <a:rPr lang="fr-FR" sz="3200" dirty="0"/>
              <a:t> KO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2FB9F1-470A-46C1-B26B-EA63482F9969}"/>
              </a:ext>
            </a:extLst>
          </p:cNvPr>
          <p:cNvSpPr txBox="1"/>
          <p:nvPr/>
        </p:nvSpPr>
        <p:spPr>
          <a:xfrm>
            <a:off x="8382413" y="35834"/>
            <a:ext cx="76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MuSK</a:t>
            </a:r>
          </a:p>
          <a:p>
            <a:r>
              <a:rPr lang="fr-FR" dirty="0">
                <a:solidFill>
                  <a:srgbClr val="FF0000"/>
                </a:solidFill>
              </a:rPr>
              <a:t>GFAP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259150" y="5876232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KO : n=2</a:t>
            </a:r>
          </a:p>
          <a:p>
            <a:r>
              <a:rPr lang="fr-FR" sz="1600" dirty="0"/>
              <a:t>WT : n=1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0" y="1196752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Embryon </a:t>
            </a:r>
            <a:r>
              <a:rPr lang="fr-FR" dirty="0" err="1"/>
              <a:t>MuSK</a:t>
            </a:r>
            <a:r>
              <a:rPr lang="fr-FR" dirty="0"/>
              <a:t> KO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0" y="4725144"/>
            <a:ext cx="11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Embryon </a:t>
            </a:r>
            <a:r>
              <a:rPr lang="fr-FR" dirty="0" err="1"/>
              <a:t>MuSK</a:t>
            </a:r>
            <a:r>
              <a:rPr lang="fr-FR" dirty="0"/>
              <a:t> WT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3EC4F2-B469-42F0-BA8E-31B81374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91" y="3680638"/>
            <a:ext cx="2789590" cy="27895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1404B37-9BEE-4B62-A3E2-2AEABD33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68" y="533990"/>
            <a:ext cx="3154427" cy="31544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4CFA5B1-5009-4B9E-9D3D-DCAAAA05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39" y="3688417"/>
            <a:ext cx="2774033" cy="27740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941768D-54A5-4B45-998E-80A0C5BD8950}"/>
              </a:ext>
            </a:extLst>
          </p:cNvPr>
          <p:cNvSpPr txBox="1"/>
          <p:nvPr/>
        </p:nvSpPr>
        <p:spPr>
          <a:xfrm>
            <a:off x="7668344" y="641656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50µm et 10µm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6016" y="2996952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flipV="1">
            <a:off x="5436096" y="1988840"/>
            <a:ext cx="216024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flipH="1" flipV="1">
            <a:off x="4067944" y="1700808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7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362DF-B701-4CBF-A0C6-E5D3B520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 puis WB contre </a:t>
            </a:r>
            <a:r>
              <a:rPr lang="fr-FR" dirty="0" err="1"/>
              <a:t>MuSK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E862815-B4E8-4ED5-9230-A132D1B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6368"/>
            <a:ext cx="3960439" cy="354428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30C5DC-6CF5-4D42-BE09-10AD5822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36367"/>
            <a:ext cx="3960440" cy="3544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9F7AF6-BFCF-41F3-B172-BC6D0010D137}"/>
              </a:ext>
            </a:extLst>
          </p:cNvPr>
          <p:cNvSpPr txBox="1"/>
          <p:nvPr/>
        </p:nvSpPr>
        <p:spPr>
          <a:xfrm>
            <a:off x="457200" y="5661248"/>
            <a:ext cx="4546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Bande attendue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110kDA (</a:t>
            </a:r>
            <a:r>
              <a:rPr lang="fr-FR" sz="1400" dirty="0" err="1"/>
              <a:t>MuSK</a:t>
            </a:r>
            <a:r>
              <a:rPr lang="fr-FR" sz="1400" dirty="0"/>
              <a:t>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80kDa (</a:t>
            </a:r>
            <a:r>
              <a:rPr lang="fr-FR" sz="1400" dirty="0" err="1"/>
              <a:t>MuSKΔCRD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37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EB441-C491-4A8F-AFC6-67B32294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MuSK</a:t>
            </a:r>
            <a:r>
              <a:rPr lang="fr-FR" dirty="0"/>
              <a:t> est plus exprimé dans l’hippocampe Gauche que dans le Droit ou dans le cervelet.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37EE-8EA5-44D6-BA84-E4A9F94E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21" y="2060848"/>
            <a:ext cx="4329757" cy="32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3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9326EC-DCA7-44C5-A225-383C251C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F8D04-8839-48C3-8263-5DDA26F4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1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/>
              <a:t>Thanks</a:t>
            </a:r>
            <a:r>
              <a:rPr lang="fr-FR" sz="4000" dirty="0"/>
              <a:t> for </a:t>
            </a:r>
            <a:r>
              <a:rPr lang="fr-FR" sz="4000" dirty="0" err="1"/>
              <a:t>your</a:t>
            </a:r>
            <a:r>
              <a:rPr lang="fr-FR" sz="4000" dirty="0"/>
              <a:t> attention 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CCE1-9555-4D76-B115-D9593DF8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Localisation of </a:t>
            </a:r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staining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A16EEAE-B660-4750-97D6-9504908B0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927572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378196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6634416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5906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GCL/</a:t>
                      </a:r>
                      <a:r>
                        <a:rPr lang="fr-FR" dirty="0" err="1"/>
                        <a:t>Hilus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1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Corpus </a:t>
                      </a:r>
                      <a:r>
                        <a:rPr lang="fr-FR" dirty="0" err="1"/>
                        <a:t>Callosum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Along the </a:t>
                      </a:r>
                      <a:r>
                        <a:rPr lang="fr-FR" dirty="0" err="1"/>
                        <a:t>cells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7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56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MuSK</a:t>
            </a:r>
            <a:r>
              <a:rPr lang="en-GB" dirty="0"/>
              <a:t> à la JNM.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808"/>
            <a:ext cx="4042792" cy="4741987"/>
          </a:xfrm>
        </p:spPr>
        <p:txBody>
          <a:bodyPr>
            <a:normAutofit/>
          </a:bodyPr>
          <a:lstStyle/>
          <a:p>
            <a:r>
              <a:rPr lang="fr-FR" sz="2000" dirty="0"/>
              <a:t>Localisé à la </a:t>
            </a:r>
            <a:r>
              <a:rPr lang="fr-FR" sz="2000" dirty="0" err="1"/>
              <a:t>Jonciton</a:t>
            </a:r>
            <a:r>
              <a:rPr lang="fr-FR" sz="2000" dirty="0"/>
              <a:t> </a:t>
            </a:r>
            <a:r>
              <a:rPr lang="fr-FR" sz="2000" dirty="0" err="1"/>
              <a:t>Neurmosculaire</a:t>
            </a:r>
            <a:r>
              <a:rPr lang="fr-FR" sz="2000" dirty="0"/>
              <a:t> du coté du muscle avec son </a:t>
            </a:r>
            <a:r>
              <a:rPr lang="fr-FR" sz="2000" dirty="0" err="1"/>
              <a:t>co-récépteur</a:t>
            </a:r>
            <a:r>
              <a:rPr lang="fr-FR" sz="2000" dirty="0"/>
              <a:t> LRP4 ;</a:t>
            </a:r>
          </a:p>
          <a:p>
            <a:endParaRPr lang="fr-FR" sz="2000" dirty="0"/>
          </a:p>
          <a:p>
            <a:r>
              <a:rPr lang="fr-FR" sz="2000" dirty="0"/>
              <a:t>Maître organisateur de la JNM ;</a:t>
            </a:r>
          </a:p>
          <a:p>
            <a:endParaRPr lang="fr-FR" sz="2000" dirty="0"/>
          </a:p>
          <a:p>
            <a:r>
              <a:rPr lang="fr-FR" sz="2000" dirty="0" err="1"/>
              <a:t>Determine</a:t>
            </a:r>
            <a:r>
              <a:rPr lang="fr-FR" sz="2000" dirty="0"/>
              <a:t> la position de la synapse, attire le terminal axonique, initie et maintien l’</a:t>
            </a:r>
            <a:r>
              <a:rPr lang="fr-FR" sz="2000" dirty="0" err="1"/>
              <a:t>aggrégation</a:t>
            </a:r>
            <a:r>
              <a:rPr lang="fr-FR" sz="2000" dirty="0"/>
              <a:t> des </a:t>
            </a:r>
            <a:r>
              <a:rPr lang="fr-FR" sz="2000" dirty="0" err="1"/>
              <a:t>RAChs</a:t>
            </a:r>
            <a:r>
              <a:rPr lang="fr-FR" sz="2000" dirty="0"/>
              <a:t> ;</a:t>
            </a:r>
          </a:p>
        </p:txBody>
      </p:sp>
      <p:pic>
        <p:nvPicPr>
          <p:cNvPr id="4" name="Image 3" descr="MuSK NMJ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56792"/>
            <a:ext cx="3419872" cy="24439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00192" y="12687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NF                     AChR</a:t>
            </a: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16800"/>
            <a:ext cx="5181672" cy="255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Wnt Proteins Pathways</a:t>
            </a:r>
          </a:p>
        </p:txBody>
      </p:sp>
      <p:pic>
        <p:nvPicPr>
          <p:cNvPr id="4" name="Espace réservé du contenu 6" descr="Wnt Pathway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8258" y="1600200"/>
            <a:ext cx="7627484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récepteur </a:t>
            </a:r>
            <a:r>
              <a:rPr lang="fr-FR" dirty="0" err="1"/>
              <a:t>MuSK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75656" y="2276872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/>
              <a:t>Récepteur Tyrosine Kinase ;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5 domaines conservés : 3 domaines </a:t>
            </a:r>
            <a:r>
              <a:rPr lang="fr-FR" sz="2000" dirty="0" err="1"/>
              <a:t>Ig</a:t>
            </a:r>
            <a:r>
              <a:rPr lang="fr-FR" sz="2000" dirty="0"/>
              <a:t>-like, 1 domaine </a:t>
            </a:r>
            <a:r>
              <a:rPr lang="fr-FR" sz="2000" dirty="0" err="1"/>
              <a:t>Frizzled</a:t>
            </a:r>
            <a:r>
              <a:rPr lang="fr-FR" sz="2000" dirty="0"/>
              <a:t>-like (</a:t>
            </a:r>
            <a:r>
              <a:rPr lang="fr-FR" sz="2000" b="1" dirty="0"/>
              <a:t>CRD</a:t>
            </a:r>
            <a:r>
              <a:rPr lang="fr-FR" sz="2000" dirty="0"/>
              <a:t>), 1 domaine Kinase ;</a:t>
            </a:r>
          </a:p>
          <a:p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 </a:t>
            </a:r>
            <a:r>
              <a:rPr lang="fr-FR" sz="2000" dirty="0" err="1"/>
              <a:t>Differents</a:t>
            </a:r>
            <a:r>
              <a:rPr lang="fr-FR" sz="2000" dirty="0"/>
              <a:t> ligands : Agrin, </a:t>
            </a:r>
            <a:r>
              <a:rPr lang="fr-FR" sz="2000" dirty="0" err="1"/>
              <a:t>ColQ</a:t>
            </a:r>
            <a:r>
              <a:rPr lang="fr-FR" sz="2000" dirty="0"/>
              <a:t> et protéines Wnt.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</p:txBody>
      </p:sp>
      <p:pic>
        <p:nvPicPr>
          <p:cNvPr id="8" name="Image 7" descr="MuSK Signal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1412776"/>
            <a:ext cx="3707904" cy="5192351"/>
          </a:xfrm>
          <a:prstGeom prst="rect">
            <a:avLst/>
          </a:prstGeom>
        </p:spPr>
      </p:pic>
      <p:pic>
        <p:nvPicPr>
          <p:cNvPr id="9" name="Image 8" descr="MuSK Recept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628800"/>
            <a:ext cx="1080120" cy="4866820"/>
          </a:xfrm>
          <a:prstGeom prst="rect">
            <a:avLst/>
          </a:prstGeom>
        </p:spPr>
      </p:pic>
      <p:sp>
        <p:nvSpPr>
          <p:cNvPr id="13" name="Flèche gauche 12"/>
          <p:cNvSpPr/>
          <p:nvPr/>
        </p:nvSpPr>
        <p:spPr>
          <a:xfrm rot="2556659">
            <a:off x="620581" y="4136877"/>
            <a:ext cx="1224136" cy="504056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Wnt</a:t>
            </a:r>
            <a:r>
              <a:rPr lang="fr-FR" dirty="0"/>
              <a:t> </a:t>
            </a:r>
            <a:r>
              <a:rPr lang="fr-FR" dirty="0" err="1"/>
              <a:t>Proteins</a:t>
            </a:r>
            <a:endParaRPr lang="fr-FR" dirty="0"/>
          </a:p>
        </p:txBody>
      </p:sp>
      <p:pic>
        <p:nvPicPr>
          <p:cNvPr id="10" name="Espace réservé du contenu 9" descr="Wnt prot structur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2132856"/>
            <a:ext cx="4142246" cy="3888432"/>
          </a:xfrm>
        </p:spPr>
      </p:pic>
      <p:sp>
        <p:nvSpPr>
          <p:cNvPr id="11" name="ZoneTexte 10"/>
          <p:cNvSpPr txBox="1"/>
          <p:nvPr/>
        </p:nvSpPr>
        <p:spPr>
          <a:xfrm>
            <a:off x="4427984" y="1556792"/>
            <a:ext cx="446449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err="1"/>
              <a:t>Discovered</a:t>
            </a:r>
            <a:r>
              <a:rPr lang="fr-FR" sz="1600" dirty="0"/>
              <a:t> in 1982 in </a:t>
            </a:r>
            <a:r>
              <a:rPr lang="fr-FR" sz="1600" dirty="0" err="1"/>
              <a:t>mice</a:t>
            </a:r>
            <a:r>
              <a:rPr lang="fr-FR" sz="1600" dirty="0"/>
              <a:t>,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known</a:t>
            </a:r>
            <a:r>
              <a:rPr lang="fr-FR" sz="1600" dirty="0"/>
              <a:t> as </a:t>
            </a:r>
            <a:r>
              <a:rPr lang="fr-FR" sz="1600" dirty="0" err="1"/>
              <a:t>Wingless</a:t>
            </a:r>
            <a:r>
              <a:rPr lang="fr-FR" sz="1600" dirty="0"/>
              <a:t> in </a:t>
            </a:r>
            <a:r>
              <a:rPr lang="fr-FR" sz="1600" i="1" dirty="0"/>
              <a:t>D. </a:t>
            </a:r>
            <a:r>
              <a:rPr lang="fr-FR" sz="1600" i="1" dirty="0" err="1"/>
              <a:t>melanogaster</a:t>
            </a:r>
            <a:r>
              <a:rPr lang="fr-FR" sz="1600" dirty="0"/>
              <a:t>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Interact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Frizzled Receptor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19 </a:t>
            </a:r>
            <a:r>
              <a:rPr lang="fr-FR" sz="1600" dirty="0" err="1"/>
              <a:t>coding</a:t>
            </a:r>
            <a:r>
              <a:rPr lang="fr-FR" sz="1600" dirty="0"/>
              <a:t> </a:t>
            </a:r>
            <a:r>
              <a:rPr lang="fr-FR" sz="1600" dirty="0" err="1"/>
              <a:t>genes</a:t>
            </a:r>
            <a:r>
              <a:rPr lang="fr-FR" sz="1600" dirty="0"/>
              <a:t> for Wnts proteins and </a:t>
            </a:r>
            <a:r>
              <a:rPr lang="fr-FR" sz="1600" dirty="0" err="1"/>
              <a:t>high</a:t>
            </a:r>
            <a:r>
              <a:rPr lang="fr-FR" sz="1600" dirty="0"/>
              <a:t> post-</a:t>
            </a:r>
            <a:r>
              <a:rPr lang="fr-FR" sz="1600" dirty="0" err="1"/>
              <a:t>translational</a:t>
            </a:r>
            <a:r>
              <a:rPr lang="fr-FR" sz="1600" dirty="0"/>
              <a:t> </a:t>
            </a:r>
            <a:r>
              <a:rPr lang="fr-FR" sz="1600" dirty="0" err="1"/>
              <a:t>diversity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Signaling</a:t>
            </a:r>
            <a:r>
              <a:rPr lang="fr-FR" sz="1600" dirty="0"/>
              <a:t> </a:t>
            </a:r>
            <a:r>
              <a:rPr lang="fr-FR" sz="1600" dirty="0" err="1"/>
              <a:t>molecules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influence </a:t>
            </a:r>
            <a:r>
              <a:rPr lang="fr-FR" sz="1600" dirty="0" err="1"/>
              <a:t>myriad</a:t>
            </a:r>
            <a:r>
              <a:rPr lang="fr-FR" sz="1600" dirty="0"/>
              <a:t> of </a:t>
            </a:r>
            <a:r>
              <a:rPr lang="fr-FR" sz="1600" dirty="0" err="1"/>
              <a:t>biological</a:t>
            </a:r>
            <a:r>
              <a:rPr lang="fr-FR" sz="1600" dirty="0"/>
              <a:t> and </a:t>
            </a:r>
            <a:r>
              <a:rPr lang="fr-FR" sz="1600" dirty="0" err="1"/>
              <a:t>developmental</a:t>
            </a:r>
            <a:r>
              <a:rPr lang="fr-FR" sz="1600" dirty="0"/>
              <a:t> </a:t>
            </a:r>
            <a:r>
              <a:rPr lang="fr-FR" sz="1600" dirty="0" err="1"/>
              <a:t>processes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Three</a:t>
            </a:r>
            <a:r>
              <a:rPr lang="fr-FR" sz="1600" dirty="0"/>
              <a:t> mains </a:t>
            </a:r>
            <a:r>
              <a:rPr lang="fr-FR" sz="1600" dirty="0" err="1"/>
              <a:t>pathways</a:t>
            </a:r>
            <a:r>
              <a:rPr lang="fr-FR" sz="1600" dirty="0"/>
              <a:t> : Canonical </a:t>
            </a:r>
            <a:r>
              <a:rPr lang="fr-FR" sz="1600" dirty="0" err="1"/>
              <a:t>pathway</a:t>
            </a:r>
            <a:r>
              <a:rPr lang="fr-FR" sz="1600" dirty="0"/>
              <a:t>, PCP </a:t>
            </a:r>
            <a:r>
              <a:rPr lang="fr-FR" sz="1600" dirty="0" err="1"/>
              <a:t>pathway</a:t>
            </a:r>
            <a:r>
              <a:rPr lang="fr-FR" sz="1600" dirty="0"/>
              <a:t> and Wnt/Calcium </a:t>
            </a:r>
            <a:r>
              <a:rPr lang="fr-FR" sz="1600" dirty="0" err="1"/>
              <a:t>pathway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regulate</a:t>
            </a:r>
            <a:r>
              <a:rPr lang="fr-FR" sz="1600" dirty="0"/>
              <a:t> </a:t>
            </a:r>
            <a:r>
              <a:rPr lang="fr-FR" sz="1600" dirty="0" err="1"/>
              <a:t>pre</a:t>
            </a:r>
            <a:r>
              <a:rPr lang="fr-FR" sz="1600" dirty="0"/>
              <a:t>- and post-</a:t>
            </a:r>
            <a:r>
              <a:rPr lang="fr-FR" sz="1600" dirty="0" err="1"/>
              <a:t>synaptic</a:t>
            </a:r>
            <a:r>
              <a:rPr lang="fr-FR" sz="1600" dirty="0"/>
              <a:t> </a:t>
            </a:r>
            <a:r>
              <a:rPr lang="fr-FR" sz="1600" dirty="0" err="1"/>
              <a:t>differenciation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bind</a:t>
            </a:r>
            <a:r>
              <a:rPr lang="fr-FR" sz="1600" dirty="0"/>
              <a:t> to MuSK receptor, </a:t>
            </a:r>
            <a:r>
              <a:rPr lang="fr-FR" sz="1600" dirty="0" err="1"/>
              <a:t>especially</a:t>
            </a:r>
            <a:r>
              <a:rPr lang="fr-FR" sz="1600" dirty="0"/>
              <a:t> Wnt4, 9a and 11 </a:t>
            </a:r>
            <a:r>
              <a:rPr lang="fr-FR" sz="1600" dirty="0" err="1"/>
              <a:t>which</a:t>
            </a:r>
            <a:r>
              <a:rPr lang="fr-FR" sz="1600" dirty="0"/>
              <a:t> </a:t>
            </a:r>
            <a:r>
              <a:rPr lang="fr-FR" sz="1600" dirty="0" err="1"/>
              <a:t>stimulate</a:t>
            </a:r>
            <a:r>
              <a:rPr lang="fr-FR" sz="1600" dirty="0"/>
              <a:t> </a:t>
            </a:r>
            <a:r>
              <a:rPr lang="fr-FR" sz="1600" dirty="0" err="1"/>
              <a:t>AChR</a:t>
            </a:r>
            <a:r>
              <a:rPr lang="fr-FR" sz="1600" dirty="0"/>
              <a:t> </a:t>
            </a:r>
            <a:r>
              <a:rPr lang="fr-FR" sz="1600" dirty="0" err="1"/>
              <a:t>clustering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5598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/>
              <a:t>Central </a:t>
            </a:r>
            <a:r>
              <a:rPr lang="fr-FR" dirty="0" err="1"/>
              <a:t>defects</a:t>
            </a:r>
            <a:r>
              <a:rPr lang="fr-FR" dirty="0"/>
              <a:t> in MuSK</a:t>
            </a:r>
            <a:r>
              <a:rPr lang="el-GR" dirty="0"/>
              <a:t>Δ</a:t>
            </a:r>
            <a:r>
              <a:rPr lang="fr-FR" dirty="0"/>
              <a:t>CRD mutant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fr-FR" sz="2000" dirty="0" err="1"/>
              <a:t>Mice</a:t>
            </a:r>
            <a:r>
              <a:rPr lang="fr-FR" sz="2000" dirty="0"/>
              <a:t> show </a:t>
            </a:r>
            <a:r>
              <a:rPr lang="fr-FR" sz="2000" dirty="0" err="1"/>
              <a:t>abnormal</a:t>
            </a:r>
            <a:r>
              <a:rPr lang="fr-FR" sz="2000" dirty="0"/>
              <a:t> </a:t>
            </a:r>
            <a:r>
              <a:rPr lang="fr-FR" sz="2000" dirty="0" err="1"/>
              <a:t>behaviour</a:t>
            </a:r>
            <a:r>
              <a:rPr lang="fr-FR" sz="2000" dirty="0"/>
              <a:t> and injuries for the males ;</a:t>
            </a:r>
          </a:p>
          <a:p>
            <a:endParaRPr lang="fr-FR" sz="2000" dirty="0"/>
          </a:p>
          <a:p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student</a:t>
            </a:r>
            <a:r>
              <a:rPr lang="fr-FR" sz="2000" dirty="0"/>
              <a:t> </a:t>
            </a:r>
            <a:r>
              <a:rPr lang="fr-FR" sz="2000" dirty="0" err="1"/>
              <a:t>showed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</a:t>
            </a:r>
            <a:r>
              <a:rPr lang="fr-FR" sz="2000" dirty="0" err="1"/>
              <a:t>intermediate-term</a:t>
            </a:r>
            <a:r>
              <a:rPr lang="fr-FR" sz="2000" dirty="0"/>
              <a:t> </a:t>
            </a:r>
            <a:r>
              <a:rPr lang="fr-FR" sz="2000" dirty="0" err="1"/>
              <a:t>memory</a:t>
            </a:r>
            <a:r>
              <a:rPr lang="fr-FR" sz="2000" dirty="0"/>
              <a:t> </a:t>
            </a:r>
            <a:r>
              <a:rPr lang="fr-FR" sz="2000" dirty="0" err="1"/>
              <a:t>alteration</a:t>
            </a:r>
            <a:r>
              <a:rPr lang="fr-FR" sz="2000" dirty="0"/>
              <a:t> on </a:t>
            </a:r>
            <a:r>
              <a:rPr lang="fr-FR" sz="2000" dirty="0" err="1"/>
              <a:t>mice</a:t>
            </a:r>
            <a:r>
              <a:rPr lang="fr-FR" sz="2000" dirty="0"/>
              <a:t> ;</a:t>
            </a:r>
          </a:p>
          <a:p>
            <a:pPr>
              <a:buNone/>
            </a:pPr>
            <a:endParaRPr lang="fr-FR" sz="2000" dirty="0"/>
          </a:p>
          <a:p>
            <a:r>
              <a:rPr lang="fr-FR" sz="2000" dirty="0"/>
              <a:t>MuSK </a:t>
            </a:r>
            <a:r>
              <a:rPr lang="fr-FR" sz="2000" dirty="0" err="1"/>
              <a:t>seems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expressed</a:t>
            </a:r>
            <a:r>
              <a:rPr lang="fr-FR" sz="2000" dirty="0"/>
              <a:t> </a:t>
            </a:r>
            <a:r>
              <a:rPr lang="fr-FR" sz="2000" dirty="0" err="1"/>
              <a:t>mainly</a:t>
            </a:r>
            <a:r>
              <a:rPr lang="fr-FR" sz="2000" dirty="0"/>
              <a:t> in the </a:t>
            </a:r>
            <a:r>
              <a:rPr lang="fr-FR" sz="2000" dirty="0" err="1"/>
              <a:t>hippocampus</a:t>
            </a:r>
            <a:r>
              <a:rPr lang="fr-FR" sz="2000" dirty="0"/>
              <a:t> in </a:t>
            </a:r>
            <a:r>
              <a:rPr lang="fr-FR" sz="2000" dirty="0" err="1"/>
              <a:t>adult</a:t>
            </a:r>
            <a:r>
              <a:rPr lang="fr-FR" sz="2000" dirty="0"/>
              <a:t> rats (Garcia-</a:t>
            </a:r>
            <a:r>
              <a:rPr lang="fr-FR" sz="2000" dirty="0" err="1"/>
              <a:t>Osta</a:t>
            </a:r>
            <a:r>
              <a:rPr lang="fr-FR" sz="2000" dirty="0"/>
              <a:t> </a:t>
            </a:r>
            <a:r>
              <a:rPr lang="fr-FR" sz="2000" i="1" dirty="0"/>
              <a:t>et al. </a:t>
            </a:r>
            <a:r>
              <a:rPr lang="fr-FR" sz="2000" dirty="0"/>
              <a:t>2006).</a:t>
            </a:r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1124744"/>
            <a:ext cx="3917326" cy="2935814"/>
          </a:xfrm>
          <a:prstGeom prst="rect">
            <a:avLst/>
          </a:prstGeom>
        </p:spPr>
      </p:pic>
      <p:pic>
        <p:nvPicPr>
          <p:cNvPr id="5" name="Image 4" descr="Musk hippocampus br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221088"/>
            <a:ext cx="3816424" cy="24760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Background on </a:t>
            </a:r>
            <a:r>
              <a:rPr lang="en-GB" dirty="0" err="1"/>
              <a:t>MuSK</a:t>
            </a:r>
            <a:r>
              <a:rPr lang="en-GB" dirty="0"/>
              <a:t> and </a:t>
            </a:r>
            <a:r>
              <a:rPr lang="en-GB" dirty="0" err="1"/>
              <a:t>Wnts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the Brain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Wnt proteins plays major roles in the brain such as axon guidance, consolidation of the synapse, induction of BDNF... </a:t>
            </a:r>
          </a:p>
          <a:p>
            <a:endParaRPr lang="en-GB" dirty="0"/>
          </a:p>
          <a:p>
            <a:r>
              <a:rPr lang="en-GB" dirty="0"/>
              <a:t>In the hippocampus, several roles : dendrites formation, increase of Glut response, increase of GABA receptor turn-over, help the formation of LTP...</a:t>
            </a:r>
          </a:p>
          <a:p>
            <a:endParaRPr lang="en-GB" dirty="0"/>
          </a:p>
          <a:p>
            <a:r>
              <a:rPr lang="en-GB" dirty="0"/>
              <a:t>MuSK and </a:t>
            </a:r>
            <a:r>
              <a:rPr lang="en-GB" dirty="0" err="1"/>
              <a:t>agrin</a:t>
            </a:r>
            <a:r>
              <a:rPr lang="en-GB" dirty="0"/>
              <a:t> seem to be implicated in memory formation and the LTP of the hippocampus ;</a:t>
            </a:r>
          </a:p>
          <a:p>
            <a:endParaRPr lang="en-GB" dirty="0"/>
          </a:p>
          <a:p>
            <a:r>
              <a:rPr lang="en-GB" dirty="0"/>
              <a:t>Little is know about the role of MuSK and Wnts in the brain.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</a:t>
            </a:r>
            <a:r>
              <a:rPr lang="en-US" sz="2000" dirty="0" err="1"/>
              <a:t>globale</a:t>
            </a:r>
            <a:r>
              <a:rPr lang="en-US" sz="2000" dirty="0"/>
              <a:t>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observes chez le mutant </a:t>
            </a:r>
            <a:r>
              <a:rPr lang="en-US" sz="2000" dirty="0" err="1"/>
              <a:t>mâle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3200" dirty="0"/>
              <a:t>Structure globale du cerveau.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495EE-CD33-48CE-AD2F-A53384757289}"/>
              </a:ext>
            </a:extLst>
          </p:cNvPr>
          <p:cNvSpPr txBox="1"/>
          <p:nvPr/>
        </p:nvSpPr>
        <p:spPr>
          <a:xfrm>
            <a:off x="1003046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D18DE9-0686-4AD9-959C-73D0B5F9A438}"/>
              </a:ext>
            </a:extLst>
          </p:cNvPr>
          <p:cNvSpPr txBox="1"/>
          <p:nvPr/>
        </p:nvSpPr>
        <p:spPr>
          <a:xfrm>
            <a:off x="4572000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43770E-09C2-470B-898F-3DB6A89B9533}"/>
              </a:ext>
            </a:extLst>
          </p:cNvPr>
          <p:cNvSpPr txBox="1"/>
          <p:nvPr/>
        </p:nvSpPr>
        <p:spPr>
          <a:xfrm>
            <a:off x="569293" y="4869160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ED4ED7-9FF5-4C66-850B-090E98A985D2}"/>
              </a:ext>
            </a:extLst>
          </p:cNvPr>
          <p:cNvSpPr txBox="1"/>
          <p:nvPr/>
        </p:nvSpPr>
        <p:spPr>
          <a:xfrm>
            <a:off x="569293" y="2605425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49937" y="6267940"/>
            <a:ext cx="68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20" y="1543509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1" y="1590998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7" y="3951830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953151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BDB23-2D3E-4568-8216-8E5A6F82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2" y="10232"/>
            <a:ext cx="8291264" cy="1143000"/>
          </a:xfrm>
        </p:spPr>
        <p:txBody>
          <a:bodyPr>
            <a:normAutofit/>
          </a:bodyPr>
          <a:lstStyle/>
          <a:p>
            <a:r>
              <a:rPr lang="fr-FR" sz="2800" dirty="0"/>
              <a:t>Organisation neuronale de l’hippocampe.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25A3142E-F1FC-4D42-9908-CD48F0A5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2" y="1097863"/>
            <a:ext cx="3040262" cy="180895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3A1D37-B218-4A25-BB26-CAF411AA0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04" y="1097862"/>
            <a:ext cx="3040262" cy="1808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B61AFFC-BEB4-428E-8886-3DEC547D4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" y="1097862"/>
            <a:ext cx="3040262" cy="1808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291CAD-E8B8-44F9-AFB4-ADA7F3D6E078}"/>
              </a:ext>
            </a:extLst>
          </p:cNvPr>
          <p:cNvSpPr txBox="1"/>
          <p:nvPr/>
        </p:nvSpPr>
        <p:spPr>
          <a:xfrm>
            <a:off x="8386516" y="1009279"/>
            <a:ext cx="7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NeuN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8EA65A0-AF8E-4AB1-8D93-AD8555AEE1F1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905A0-411C-4BAB-9C92-53E750F97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168648"/>
            <a:ext cx="3049281" cy="21652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07BC50-1B5F-4EC4-96BE-F244DCDEF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12" y="3168648"/>
            <a:ext cx="3253580" cy="21961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70E257-7578-457F-BDAB-2C635FAD9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648"/>
            <a:ext cx="3049281" cy="21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</TotalTime>
  <Words>540</Words>
  <Application>Microsoft Office PowerPoint</Application>
  <PresentationFormat>Affichage à l'écran (4:3)</PresentationFormat>
  <Paragraphs>114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Rôles de Wnts et MuSK, Un récepteur tyrosine kinase dans le cerveau.</vt:lpstr>
      <vt:lpstr>MuSK à la JNM.</vt:lpstr>
      <vt:lpstr>Le récepteur MuSK</vt:lpstr>
      <vt:lpstr>Wnt Proteins</vt:lpstr>
      <vt:lpstr>Central defects in MuSKΔCRD mutant</vt:lpstr>
      <vt:lpstr>Background on MuSK and Wnts  in the Brain</vt:lpstr>
      <vt:lpstr>Questions</vt:lpstr>
      <vt:lpstr>Structure globale du cerveau.</vt:lpstr>
      <vt:lpstr>Organisation neuronale de l’hippocampe.</vt:lpstr>
      <vt:lpstr>Localisation de MuSK dans le cerveau.</vt:lpstr>
      <vt:lpstr>Localisation de MuSK dans le cerveau.</vt:lpstr>
      <vt:lpstr>MuSK colocalise avec GFAP.</vt:lpstr>
      <vt:lpstr>MuSK colocalise avec GFAP et MAP2.</vt:lpstr>
      <vt:lpstr>Embryons MuSK KO</vt:lpstr>
      <vt:lpstr>IP puis WB contre MuSK</vt:lpstr>
      <vt:lpstr>MuSK est plus exprimé dans l’hippocampe Gauche que dans le Droit ou dans le cervelet.</vt:lpstr>
      <vt:lpstr>Présentation PowerPoint</vt:lpstr>
      <vt:lpstr>Présentation PowerPoint</vt:lpstr>
      <vt:lpstr>Localisation of MuSK staining</vt:lpstr>
      <vt:lpstr>Wnt Proteins Pathways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Florent KLEE</cp:lastModifiedBy>
  <cp:revision>257</cp:revision>
  <dcterms:created xsi:type="dcterms:W3CDTF">2017-12-12T15:49:58Z</dcterms:created>
  <dcterms:modified xsi:type="dcterms:W3CDTF">2018-06-04T07:09:53Z</dcterms:modified>
</cp:coreProperties>
</file>